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71" r:id="rId6"/>
    <p:sldId id="260" r:id="rId7"/>
    <p:sldId id="261" r:id="rId8"/>
    <p:sldId id="262" r:id="rId9"/>
    <p:sldId id="269" r:id="rId10"/>
    <p:sldId id="265" r:id="rId11"/>
    <p:sldId id="267" r:id="rId12"/>
    <p:sldId id="270"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0" d="100"/>
          <a:sy n="70" d="100"/>
        </p:scale>
        <p:origin x="936" y="2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2.jpe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10/17/2020</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794876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10/17/2020</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448750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10/17/2020</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80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10/17/2020</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24484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10/17/2020</a:t>
            </a:fld>
            <a:endParaRPr lang="en-US" dirty="0"/>
          </a:p>
        </p:txBody>
      </p:sp>
    </p:spTree>
    <p:extLst>
      <p:ext uri="{BB962C8B-B14F-4D97-AF65-F5344CB8AC3E}">
        <p14:creationId xmlns:p14="http://schemas.microsoft.com/office/powerpoint/2010/main" val="74282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10/17/2020</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164243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10/17/2020</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4530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10/17/2020</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06323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10/17/2020</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53046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10/17/2020</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8681678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10/17/2020</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275470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dirty="0"/>
              <a:t>Click to edit Master title style</a:t>
            </a:r>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10/17/2020</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105796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ontserrat" panose="00000500000000000000" pitchFamily="2" charset="0"/>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Lato" panose="020F0502020204030203" pitchFamily="34" charset="0"/>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Lato" panose="020F0502020204030203" pitchFamily="34" charset="0"/>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Lato" panose="020F0502020204030203" pitchFamily="34" charset="0"/>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Lato" panose="020F0502020204030203" pitchFamily="34" charset="0"/>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Lato" panose="020F0502020204030203" pitchFamily="34" charset="0"/>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data.cityofchicago.org/Education/Chicago-Public-Schools-School-Progress-Reports-SY1/dw27-rash" TargetMode="External"/><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ata.cityofchicago.org/Education/Chicago-Public-Schools-School-Progress-Reports-SY1/dw27-rash" TargetMode="External"/><Relationship Id="rId2" Type="http://schemas.openxmlformats.org/officeDocument/2006/relationships/image" Target="../media/image2.jpeg"/><Relationship Id="rId1" Type="http://schemas.openxmlformats.org/officeDocument/2006/relationships/slideLayout" Target="../slideLayouts/slideLayout9.xml"/><Relationship Id="rId4" Type="http://schemas.openxmlformats.org/officeDocument/2006/relationships/hyperlink" Target="https://www.illinoisreportcard.com/School.aspx?source=teachers&amp;Schoolid=15016299025072C"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0F692AED-1717-4912-8774-07A1E3F8A104}"/>
              </a:ext>
            </a:extLst>
          </p:cNvPr>
          <p:cNvPicPr>
            <a:picLocks noChangeAspect="1"/>
          </p:cNvPicPr>
          <p:nvPr/>
        </p:nvPicPr>
        <p:blipFill rotWithShape="1">
          <a:blip r:embed="rId2"/>
          <a:srcRect t="12769" r="-1" b="-1"/>
          <a:stretch/>
        </p:blipFill>
        <p:spPr>
          <a:xfrm>
            <a:off x="1524" y="10"/>
            <a:ext cx="12188952" cy="6857990"/>
          </a:xfrm>
          <a:prstGeom prst="rect">
            <a:avLst/>
          </a:prstGeom>
        </p:spPr>
      </p:pic>
      <p:sp>
        <p:nvSpPr>
          <p:cNvPr id="18" name="Freeform: Shape 17">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D41B57E-A8CB-407F-827A-6EC603C90B97}"/>
              </a:ext>
            </a:extLst>
          </p:cNvPr>
          <p:cNvSpPr>
            <a:spLocks noGrp="1"/>
          </p:cNvSpPr>
          <p:nvPr>
            <p:ph type="ctrTitle"/>
          </p:nvPr>
        </p:nvSpPr>
        <p:spPr>
          <a:xfrm>
            <a:off x="2190750" y="1346268"/>
            <a:ext cx="7810500" cy="2576803"/>
          </a:xfrm>
        </p:spPr>
        <p:txBody>
          <a:bodyPr anchor="b">
            <a:normAutofit/>
          </a:bodyPr>
          <a:lstStyle/>
          <a:p>
            <a:pPr algn="ctr">
              <a:lnSpc>
                <a:spcPct val="110000"/>
              </a:lnSpc>
            </a:pPr>
            <a:r>
              <a:rPr lang="en-US" sz="4800" b="0" dirty="0">
                <a:latin typeface="Montserrat" panose="00000500000000000000" pitchFamily="2" charset="0"/>
              </a:rPr>
              <a:t>LennWaJoeC:</a:t>
            </a:r>
            <a:br>
              <a:rPr lang="en-US" sz="4800" b="0" dirty="0">
                <a:latin typeface="Montserrat" panose="00000500000000000000" pitchFamily="2" charset="0"/>
              </a:rPr>
            </a:br>
            <a:r>
              <a:rPr lang="en-US" sz="4800" b="0" dirty="0">
                <a:latin typeface="Montserrat" panose="00000500000000000000" pitchFamily="2" charset="0"/>
              </a:rPr>
              <a:t>Chicago Public Schools Achievement Study</a:t>
            </a:r>
          </a:p>
        </p:txBody>
      </p:sp>
      <p:sp>
        <p:nvSpPr>
          <p:cNvPr id="3" name="Subtitle 2">
            <a:extLst>
              <a:ext uri="{FF2B5EF4-FFF2-40B4-BE49-F238E27FC236}">
                <a16:creationId xmlns:a16="http://schemas.microsoft.com/office/drawing/2014/main" id="{A6FAC8ED-752C-4909-837F-3594922E66C8}"/>
              </a:ext>
            </a:extLst>
          </p:cNvPr>
          <p:cNvSpPr>
            <a:spLocks noGrp="1"/>
          </p:cNvSpPr>
          <p:nvPr>
            <p:ph type="subTitle" idx="1"/>
          </p:nvPr>
        </p:nvSpPr>
        <p:spPr>
          <a:xfrm>
            <a:off x="2070920" y="4208206"/>
            <a:ext cx="7930330" cy="1494504"/>
          </a:xfrm>
        </p:spPr>
        <p:txBody>
          <a:bodyPr anchor="t">
            <a:normAutofit fontScale="92500"/>
          </a:bodyPr>
          <a:lstStyle/>
          <a:p>
            <a:pPr algn="ctr"/>
            <a:r>
              <a:rPr lang="en-US" dirty="0">
                <a:latin typeface="Lato" panose="020F0502020204030203" pitchFamily="34" charset="0"/>
              </a:rPr>
              <a:t>How do teacher retention rates affect test scores?</a:t>
            </a:r>
          </a:p>
          <a:p>
            <a:pPr algn="ctr"/>
            <a:r>
              <a:rPr lang="en-US" dirty="0">
                <a:latin typeface="Lato" panose="020F0502020204030203" pitchFamily="34" charset="0"/>
              </a:rPr>
              <a:t>What sort of differences do </a:t>
            </a:r>
            <a:r>
              <a:rPr lang="en-US" sz="2600" dirty="0">
                <a:latin typeface="Lato" panose="020F0502020204030203" pitchFamily="34" charset="0"/>
              </a:rPr>
              <a:t>we</a:t>
            </a:r>
            <a:r>
              <a:rPr lang="en-US" dirty="0">
                <a:latin typeface="Lato" panose="020F0502020204030203" pitchFamily="34" charset="0"/>
              </a:rPr>
              <a:t> see in Charter Schools?</a:t>
            </a:r>
          </a:p>
        </p:txBody>
      </p:sp>
    </p:spTree>
    <p:extLst>
      <p:ext uri="{BB962C8B-B14F-4D97-AF65-F5344CB8AC3E}">
        <p14:creationId xmlns:p14="http://schemas.microsoft.com/office/powerpoint/2010/main" val="2356430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5" name="Freeform: Shape 34">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7" name="Freeform: Shape 36">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39" name="Rectangle 38">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1" name="Freeform: Shape 40">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0158" y="1068946"/>
            <a:ext cx="4960104" cy="47355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Freeform: Shape 42">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Freeform: Shape 44">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583" y="1197735"/>
            <a:ext cx="4641209" cy="447461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E8429885-51CA-4417-872B-80C7BE6973D2}"/>
              </a:ext>
            </a:extLst>
          </p:cNvPr>
          <p:cNvSpPr>
            <a:spLocks noGrp="1"/>
          </p:cNvSpPr>
          <p:nvPr>
            <p:ph type="title"/>
          </p:nvPr>
        </p:nvSpPr>
        <p:spPr>
          <a:xfrm>
            <a:off x="1327675" y="1685677"/>
            <a:ext cx="4215520" cy="2362673"/>
          </a:xfrm>
        </p:spPr>
        <p:txBody>
          <a:bodyPr vert="horz" lIns="109728" tIns="109728" rIns="109728" bIns="91440" rtlCol="0" anchor="b">
            <a:normAutofit/>
          </a:bodyPr>
          <a:lstStyle/>
          <a:p>
            <a:pPr algn="ctr">
              <a:lnSpc>
                <a:spcPct val="110000"/>
              </a:lnSpc>
              <a:spcAft>
                <a:spcPts val="300"/>
              </a:spcAft>
            </a:pPr>
            <a:r>
              <a:rPr lang="en-US" sz="2400" i="0" dirty="0">
                <a:effectLst/>
                <a:latin typeface="+mj-lt"/>
              </a:rPr>
              <a:t>Is performance different at charter schools vs public schools in Chicago?</a:t>
            </a:r>
          </a:p>
        </p:txBody>
      </p:sp>
      <p:pic>
        <p:nvPicPr>
          <p:cNvPr id="30" name="Content Placeholder 19" descr="Chart, box and whisker chart&#10;&#10;Description automatically generated">
            <a:extLst>
              <a:ext uri="{FF2B5EF4-FFF2-40B4-BE49-F238E27FC236}">
                <a16:creationId xmlns:a16="http://schemas.microsoft.com/office/drawing/2014/main" id="{74A540A3-8B6B-4816-B7BB-79BF1CB38B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8182" y="842596"/>
            <a:ext cx="5102550" cy="5102550"/>
          </a:xfrm>
          <a:prstGeom prst="rect">
            <a:avLst/>
          </a:prstGeom>
          <a:ln>
            <a:solidFill>
              <a:schemeClr val="tx1"/>
            </a:solidFill>
          </a:ln>
        </p:spPr>
      </p:pic>
    </p:spTree>
    <p:extLst>
      <p:ext uri="{BB962C8B-B14F-4D97-AF65-F5344CB8AC3E}">
        <p14:creationId xmlns:p14="http://schemas.microsoft.com/office/powerpoint/2010/main" val="3301319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4" name="Freeform: Shape 43">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6" name="Freeform: Shape 45">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8" name="Freeform: Shape 47">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4" name="Freeform: Shape 53">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6" name="Freeform: Shape 55">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8" name="Freeform: Shape 57">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60" name="Rectangle 59">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Picture Placeholder 5" descr="A picture containing object, fireworks, holding, night&#10;&#10;Description automatically generated">
            <a:extLst>
              <a:ext uri="{FF2B5EF4-FFF2-40B4-BE49-F238E27FC236}">
                <a16:creationId xmlns:a16="http://schemas.microsoft.com/office/drawing/2014/main" id="{76D52BBC-95F7-4B11-8BDF-F5B0C9A5C77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r="-1" b="4230"/>
          <a:stretch/>
        </p:blipFill>
        <p:spPr>
          <a:xfrm>
            <a:off x="-74676" y="10"/>
            <a:ext cx="12188952" cy="6857990"/>
          </a:xfrm>
          <a:prstGeom prst="rect">
            <a:avLst/>
          </a:prstGeom>
        </p:spPr>
      </p:pic>
      <p:sp>
        <p:nvSpPr>
          <p:cNvPr id="62" name="Freeform: Shape 6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6" name="Freeform: Shape 65">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8" name="Freeform: Shape 67">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0" name="Freeform: Shape 69">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Title 4">
            <a:extLst>
              <a:ext uri="{FF2B5EF4-FFF2-40B4-BE49-F238E27FC236}">
                <a16:creationId xmlns:a16="http://schemas.microsoft.com/office/drawing/2014/main" id="{E8429885-51CA-4417-872B-80C7BE6973D2}"/>
              </a:ext>
            </a:extLst>
          </p:cNvPr>
          <p:cNvSpPr>
            <a:spLocks noGrp="1"/>
          </p:cNvSpPr>
          <p:nvPr>
            <p:ph type="title"/>
          </p:nvPr>
        </p:nvSpPr>
        <p:spPr>
          <a:xfrm>
            <a:off x="3202508" y="155896"/>
            <a:ext cx="5368525" cy="878506"/>
          </a:xfrm>
        </p:spPr>
        <p:txBody>
          <a:bodyPr vert="horz" lIns="109728" tIns="109728" rIns="109728" bIns="91440" rtlCol="0" anchor="b">
            <a:normAutofit fontScale="90000"/>
          </a:bodyPr>
          <a:lstStyle/>
          <a:p>
            <a:pPr algn="ctr">
              <a:lnSpc>
                <a:spcPct val="120000"/>
              </a:lnSpc>
              <a:spcAft>
                <a:spcPts val="300"/>
              </a:spcAft>
            </a:pPr>
            <a:r>
              <a:rPr lang="en-US" sz="4400" i="0" dirty="0">
                <a:solidFill>
                  <a:schemeClr val="tx1">
                    <a:lumMod val="85000"/>
                    <a:lumOff val="15000"/>
                  </a:schemeClr>
                </a:solidFill>
                <a:effectLst/>
              </a:rPr>
              <a:t>Conclusion:</a:t>
            </a:r>
          </a:p>
        </p:txBody>
      </p:sp>
      <p:sp>
        <p:nvSpPr>
          <p:cNvPr id="3" name="Text Placeholder 2">
            <a:extLst>
              <a:ext uri="{FF2B5EF4-FFF2-40B4-BE49-F238E27FC236}">
                <a16:creationId xmlns:a16="http://schemas.microsoft.com/office/drawing/2014/main" id="{F3F08838-3361-4D08-A521-4CD3F855D61B}"/>
              </a:ext>
            </a:extLst>
          </p:cNvPr>
          <p:cNvSpPr>
            <a:spLocks noGrp="1"/>
          </p:cNvSpPr>
          <p:nvPr>
            <p:ph type="body" sz="half" idx="2"/>
          </p:nvPr>
        </p:nvSpPr>
        <p:spPr>
          <a:xfrm>
            <a:off x="2558143" y="1451888"/>
            <a:ext cx="6923314" cy="4404626"/>
          </a:xfrm>
        </p:spPr>
        <p:txBody>
          <a:bodyPr vert="horz" lIns="109728" tIns="109728" rIns="109728" bIns="91440" rtlCol="0">
            <a:normAutofit/>
          </a:bodyPr>
          <a:lstStyle/>
          <a:p>
            <a:pPr algn="ctr">
              <a:spcBef>
                <a:spcPts val="930"/>
              </a:spcBef>
            </a:pPr>
            <a:r>
              <a:rPr lang="en-US" sz="2400" dirty="0"/>
              <a:t>We were surprised by our results on teacher salaries having low correlations with student performance.  We were not surprised to find a correlation with teacher retention and student performance, which also shows a divide between charter schools (low retention) and neighborhood/selective schools (high retention).</a:t>
            </a:r>
          </a:p>
        </p:txBody>
      </p:sp>
    </p:spTree>
    <p:extLst>
      <p:ext uri="{BB962C8B-B14F-4D97-AF65-F5344CB8AC3E}">
        <p14:creationId xmlns:p14="http://schemas.microsoft.com/office/powerpoint/2010/main" val="1191195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4" name="Freeform: Shape 43">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6" name="Freeform: Shape 45">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8" name="Freeform: Shape 47">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4" name="Freeform: Shape 53">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6" name="Freeform: Shape 55">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8" name="Freeform: Shape 57">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60" name="Rectangle 59">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Picture Placeholder 5" descr="A picture containing object, fireworks, holding, night&#10;&#10;Description automatically generated">
            <a:extLst>
              <a:ext uri="{FF2B5EF4-FFF2-40B4-BE49-F238E27FC236}">
                <a16:creationId xmlns:a16="http://schemas.microsoft.com/office/drawing/2014/main" id="{76D52BBC-95F7-4B11-8BDF-F5B0C9A5C77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r="-1" b="4230"/>
          <a:stretch/>
        </p:blipFill>
        <p:spPr>
          <a:xfrm>
            <a:off x="-74676" y="10"/>
            <a:ext cx="12188952" cy="6857990"/>
          </a:xfrm>
          <a:prstGeom prst="rect">
            <a:avLst/>
          </a:prstGeom>
        </p:spPr>
      </p:pic>
      <p:sp>
        <p:nvSpPr>
          <p:cNvPr id="62" name="Freeform: Shape 6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6" name="Freeform: Shape 65">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8" name="Freeform: Shape 67">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0" name="Freeform: Shape 69">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Title 4">
            <a:extLst>
              <a:ext uri="{FF2B5EF4-FFF2-40B4-BE49-F238E27FC236}">
                <a16:creationId xmlns:a16="http://schemas.microsoft.com/office/drawing/2014/main" id="{E8429885-51CA-4417-872B-80C7BE6973D2}"/>
              </a:ext>
            </a:extLst>
          </p:cNvPr>
          <p:cNvSpPr>
            <a:spLocks noGrp="1"/>
          </p:cNvSpPr>
          <p:nvPr>
            <p:ph type="title"/>
          </p:nvPr>
        </p:nvSpPr>
        <p:spPr>
          <a:xfrm>
            <a:off x="3128495" y="286696"/>
            <a:ext cx="5941492" cy="878506"/>
          </a:xfrm>
        </p:spPr>
        <p:txBody>
          <a:bodyPr vert="horz" lIns="109728" tIns="109728" rIns="109728" bIns="91440" rtlCol="0" anchor="b">
            <a:normAutofit fontScale="90000"/>
          </a:bodyPr>
          <a:lstStyle/>
          <a:p>
            <a:pPr algn="ctr">
              <a:lnSpc>
                <a:spcPct val="120000"/>
              </a:lnSpc>
              <a:spcAft>
                <a:spcPts val="300"/>
              </a:spcAft>
            </a:pPr>
            <a:r>
              <a:rPr lang="en-US" sz="4400" i="0" dirty="0">
                <a:solidFill>
                  <a:schemeClr val="tx1">
                    <a:lumMod val="85000"/>
                    <a:lumOff val="15000"/>
                  </a:schemeClr>
                </a:solidFill>
                <a:effectLst/>
              </a:rPr>
              <a:t>Conclusion (cont’d):</a:t>
            </a:r>
          </a:p>
        </p:txBody>
      </p:sp>
      <p:sp>
        <p:nvSpPr>
          <p:cNvPr id="3" name="Text Placeholder 2">
            <a:extLst>
              <a:ext uri="{FF2B5EF4-FFF2-40B4-BE49-F238E27FC236}">
                <a16:creationId xmlns:a16="http://schemas.microsoft.com/office/drawing/2014/main" id="{F3F08838-3361-4D08-A521-4CD3F855D61B}"/>
              </a:ext>
            </a:extLst>
          </p:cNvPr>
          <p:cNvSpPr>
            <a:spLocks noGrp="1"/>
          </p:cNvSpPr>
          <p:nvPr>
            <p:ph type="body" sz="half" idx="2"/>
          </p:nvPr>
        </p:nvSpPr>
        <p:spPr>
          <a:xfrm>
            <a:off x="2558143" y="1451888"/>
            <a:ext cx="6923314" cy="2368998"/>
          </a:xfrm>
        </p:spPr>
        <p:txBody>
          <a:bodyPr vert="horz" lIns="109728" tIns="109728" rIns="109728" bIns="91440" rtlCol="0">
            <a:normAutofit/>
          </a:bodyPr>
          <a:lstStyle/>
          <a:p>
            <a:pPr algn="ctr">
              <a:spcBef>
                <a:spcPts val="930"/>
              </a:spcBef>
            </a:pPr>
            <a:r>
              <a:rPr lang="en-US" sz="2400" dirty="0"/>
              <a:t>We also found a strong difference in graduation rates and SAT scores between charter and neighborhood schools.</a:t>
            </a:r>
          </a:p>
        </p:txBody>
      </p:sp>
    </p:spTree>
    <p:extLst>
      <p:ext uri="{BB962C8B-B14F-4D97-AF65-F5344CB8AC3E}">
        <p14:creationId xmlns:p14="http://schemas.microsoft.com/office/powerpoint/2010/main" val="3237708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0F692AED-1717-4912-8774-07A1E3F8A104}"/>
              </a:ext>
            </a:extLst>
          </p:cNvPr>
          <p:cNvPicPr>
            <a:picLocks noChangeAspect="1"/>
          </p:cNvPicPr>
          <p:nvPr/>
        </p:nvPicPr>
        <p:blipFill rotWithShape="1">
          <a:blip r:embed="rId2"/>
          <a:srcRect t="12769" r="-1" b="-1"/>
          <a:stretch/>
        </p:blipFill>
        <p:spPr>
          <a:xfrm>
            <a:off x="1524" y="10"/>
            <a:ext cx="12188952" cy="6857990"/>
          </a:xfrm>
          <a:prstGeom prst="rect">
            <a:avLst/>
          </a:prstGeom>
        </p:spPr>
      </p:pic>
      <p:sp>
        <p:nvSpPr>
          <p:cNvPr id="18" name="Freeform: Shape 17">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4D41B57E-A8CB-407F-827A-6EC603C90B97}"/>
              </a:ext>
            </a:extLst>
          </p:cNvPr>
          <p:cNvSpPr>
            <a:spLocks noGrp="1"/>
          </p:cNvSpPr>
          <p:nvPr>
            <p:ph type="ctrTitle"/>
          </p:nvPr>
        </p:nvSpPr>
        <p:spPr>
          <a:xfrm>
            <a:off x="2190750" y="1683153"/>
            <a:ext cx="7810500" cy="2576803"/>
          </a:xfrm>
        </p:spPr>
        <p:txBody>
          <a:bodyPr anchor="b">
            <a:normAutofit/>
          </a:bodyPr>
          <a:lstStyle/>
          <a:p>
            <a:pPr algn="ctr">
              <a:lnSpc>
                <a:spcPct val="110000"/>
              </a:lnSpc>
            </a:pPr>
            <a:r>
              <a:rPr lang="en-US" sz="4800" b="0" dirty="0">
                <a:latin typeface="Montserrat" panose="00000500000000000000" pitchFamily="2" charset="0"/>
              </a:rPr>
              <a:t>LennWaJoeC:</a:t>
            </a:r>
            <a:br>
              <a:rPr lang="en-US" sz="4800" b="0" dirty="0">
                <a:latin typeface="Montserrat" panose="00000500000000000000" pitchFamily="2" charset="0"/>
              </a:rPr>
            </a:br>
            <a:br>
              <a:rPr lang="en-US" sz="4800" b="0" dirty="0">
                <a:latin typeface="Montserrat" panose="00000500000000000000" pitchFamily="2" charset="0"/>
              </a:rPr>
            </a:br>
            <a:r>
              <a:rPr lang="en-US" sz="4800" b="0" dirty="0">
                <a:latin typeface="Montserrat" panose="00000500000000000000" pitchFamily="2" charset="0"/>
              </a:rPr>
              <a:t>Thank you!</a:t>
            </a:r>
          </a:p>
        </p:txBody>
      </p:sp>
    </p:spTree>
    <p:extLst>
      <p:ext uri="{BB962C8B-B14F-4D97-AF65-F5344CB8AC3E}">
        <p14:creationId xmlns:p14="http://schemas.microsoft.com/office/powerpoint/2010/main" val="2915254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AA7A5-EA47-48D9-8B8E-A3E74CE5A2D7}"/>
              </a:ext>
            </a:extLst>
          </p:cNvPr>
          <p:cNvSpPr>
            <a:spLocks noGrp="1"/>
          </p:cNvSpPr>
          <p:nvPr>
            <p:ph type="title"/>
          </p:nvPr>
        </p:nvSpPr>
        <p:spPr>
          <a:xfrm>
            <a:off x="2558143" y="811355"/>
            <a:ext cx="6204857" cy="904378"/>
          </a:xfrm>
        </p:spPr>
        <p:txBody>
          <a:bodyPr/>
          <a:lstStyle/>
          <a:p>
            <a:pPr algn="ctr"/>
            <a:r>
              <a:rPr lang="en-US" sz="4000" dirty="0"/>
              <a:t>Early stages:</a:t>
            </a:r>
          </a:p>
        </p:txBody>
      </p:sp>
      <p:sp>
        <p:nvSpPr>
          <p:cNvPr id="3" name="Content Placeholder 2">
            <a:extLst>
              <a:ext uri="{FF2B5EF4-FFF2-40B4-BE49-F238E27FC236}">
                <a16:creationId xmlns:a16="http://schemas.microsoft.com/office/drawing/2014/main" id="{5805DA8A-B2B6-4370-94D5-41A4B4704770}"/>
              </a:ext>
            </a:extLst>
          </p:cNvPr>
          <p:cNvSpPr>
            <a:spLocks noGrp="1"/>
          </p:cNvSpPr>
          <p:nvPr>
            <p:ph type="body" idx="1"/>
          </p:nvPr>
        </p:nvSpPr>
        <p:spPr>
          <a:xfrm>
            <a:off x="2208275" y="2212848"/>
            <a:ext cx="7246621" cy="4100645"/>
          </a:xfrm>
        </p:spPr>
        <p:txBody>
          <a:bodyPr>
            <a:normAutofit/>
          </a:bodyPr>
          <a:lstStyle/>
          <a:p>
            <a:pPr algn="ctr"/>
            <a:r>
              <a:rPr lang="en-US" sz="2400" dirty="0"/>
              <a:t>Our team decided to examine the differences between charter schools and neighborhood schools in the Chicago Public School system.  We were initially curious about how charter schools might discriminate against special needs kids.  This led us to our datasets and transitioned us to different questions.</a:t>
            </a:r>
          </a:p>
        </p:txBody>
      </p:sp>
    </p:spTree>
    <p:extLst>
      <p:ext uri="{BB962C8B-B14F-4D97-AF65-F5344CB8AC3E}">
        <p14:creationId xmlns:p14="http://schemas.microsoft.com/office/powerpoint/2010/main" val="242397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view of a city at night&#10;&#10;Description automatically generated">
            <a:extLst>
              <a:ext uri="{FF2B5EF4-FFF2-40B4-BE49-F238E27FC236}">
                <a16:creationId xmlns:a16="http://schemas.microsoft.com/office/drawing/2014/main" id="{54F71468-9D37-4E5C-BA08-682C9CA033A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6771" r="33518"/>
          <a:stretch/>
        </p:blipFill>
        <p:spPr>
          <a:xfrm>
            <a:off x="1" y="0"/>
            <a:ext cx="5157215" cy="6857999"/>
          </a:xfrm>
        </p:spPr>
      </p:pic>
      <p:sp>
        <p:nvSpPr>
          <p:cNvPr id="4" name="Title 3">
            <a:extLst>
              <a:ext uri="{FF2B5EF4-FFF2-40B4-BE49-F238E27FC236}">
                <a16:creationId xmlns:a16="http://schemas.microsoft.com/office/drawing/2014/main" id="{F27A378A-EDC9-459D-8C02-9945D35A88FD}"/>
              </a:ext>
            </a:extLst>
          </p:cNvPr>
          <p:cNvSpPr>
            <a:spLocks noGrp="1"/>
          </p:cNvSpPr>
          <p:nvPr>
            <p:ph type="title"/>
          </p:nvPr>
        </p:nvSpPr>
        <p:spPr>
          <a:xfrm>
            <a:off x="6789417" y="622949"/>
            <a:ext cx="3722369" cy="739507"/>
          </a:xfrm>
        </p:spPr>
        <p:txBody>
          <a:bodyPr/>
          <a:lstStyle/>
          <a:p>
            <a:pPr algn="ctr"/>
            <a:r>
              <a:rPr lang="en-US" sz="3600" dirty="0"/>
              <a:t>Data Sources</a:t>
            </a:r>
          </a:p>
        </p:txBody>
      </p:sp>
      <p:sp>
        <p:nvSpPr>
          <p:cNvPr id="5" name="Content Placeholder 4">
            <a:extLst>
              <a:ext uri="{FF2B5EF4-FFF2-40B4-BE49-F238E27FC236}">
                <a16:creationId xmlns:a16="http://schemas.microsoft.com/office/drawing/2014/main" id="{0CD654AB-EF86-4B1D-A592-9B7FD5F4920D}"/>
              </a:ext>
            </a:extLst>
          </p:cNvPr>
          <p:cNvSpPr>
            <a:spLocks noGrp="1"/>
          </p:cNvSpPr>
          <p:nvPr>
            <p:ph type="body" sz="half" idx="2"/>
          </p:nvPr>
        </p:nvSpPr>
        <p:spPr>
          <a:xfrm>
            <a:off x="5943276" y="1700512"/>
            <a:ext cx="5414643" cy="2045697"/>
          </a:xfrm>
        </p:spPr>
        <p:txBody>
          <a:bodyPr>
            <a:normAutofit lnSpcReduction="10000"/>
          </a:bodyPr>
          <a:lstStyle/>
          <a:p>
            <a:pPr algn="ctr">
              <a:spcAft>
                <a:spcPts val="1200"/>
              </a:spcAft>
            </a:pPr>
            <a:r>
              <a:rPr lang="en-US" sz="2400" u="sng" dirty="0"/>
              <a:t>Chicago Public Schools:</a:t>
            </a:r>
          </a:p>
          <a:p>
            <a:pPr algn="ctr">
              <a:spcBef>
                <a:spcPts val="0"/>
              </a:spcBef>
            </a:pPr>
            <a:r>
              <a:rPr lang="en-US" sz="1800" dirty="0"/>
              <a:t>1.) Teacher salary data (2018-2019)</a:t>
            </a:r>
          </a:p>
          <a:p>
            <a:pPr algn="ctr">
              <a:spcBef>
                <a:spcPts val="0"/>
              </a:spcBef>
              <a:spcAft>
                <a:spcPts val="600"/>
              </a:spcAft>
            </a:pPr>
            <a:r>
              <a:rPr lang="en-US" sz="1800" dirty="0"/>
              <a:t>2.) School Progress Report (2018-2019)</a:t>
            </a:r>
          </a:p>
          <a:p>
            <a:pPr algn="ctr">
              <a:spcBef>
                <a:spcPts val="0"/>
              </a:spcBef>
            </a:pPr>
            <a:r>
              <a:rPr lang="en-US" sz="900" dirty="0">
                <a:solidFill>
                  <a:srgbClr val="0070C0"/>
                </a:solidFill>
                <a:hlinkClick r:id="rId3">
                  <a:extLst>
                    <a:ext uri="{A12FA001-AC4F-418D-AE19-62706E023703}">
                      <ahyp:hlinkClr xmlns:ahyp="http://schemas.microsoft.com/office/drawing/2018/hyperlinkcolor" val="tx"/>
                    </a:ext>
                  </a:extLst>
                </a:hlinkClick>
              </a:rPr>
              <a:t>https://data.cityofchicago.org/Education/Chicago-Public-Schools-School-Progress-Reports-SY1/dw27-rash</a:t>
            </a:r>
            <a:endParaRPr lang="en-US" sz="900" dirty="0">
              <a:solidFill>
                <a:srgbClr val="0070C0"/>
              </a:solidFill>
            </a:endParaRPr>
          </a:p>
        </p:txBody>
      </p:sp>
      <p:sp>
        <p:nvSpPr>
          <p:cNvPr id="11" name="Rectangle 10">
            <a:extLst>
              <a:ext uri="{FF2B5EF4-FFF2-40B4-BE49-F238E27FC236}">
                <a16:creationId xmlns:a16="http://schemas.microsoft.com/office/drawing/2014/main" id="{5F9F478A-E6B3-480E-BF10-871A8FEB06E3}"/>
              </a:ext>
            </a:extLst>
          </p:cNvPr>
          <p:cNvSpPr/>
          <p:nvPr/>
        </p:nvSpPr>
        <p:spPr>
          <a:xfrm>
            <a:off x="0" y="0"/>
            <a:ext cx="5157215" cy="6857999"/>
          </a:xfrm>
          <a:prstGeom prst="rect">
            <a:avLst/>
          </a:prstGeom>
          <a:solidFill>
            <a:schemeClr val="tx1">
              <a:lumMod val="50000"/>
              <a:lumOff val="50000"/>
              <a:alpha val="55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973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34507A-2C31-46FF-9468-3B2CED2CA7A0}"/>
              </a:ext>
            </a:extLst>
          </p:cNvPr>
          <p:cNvSpPr>
            <a:spLocks noGrp="1"/>
          </p:cNvSpPr>
          <p:nvPr>
            <p:ph type="title" idx="4294967295"/>
          </p:nvPr>
        </p:nvSpPr>
        <p:spPr>
          <a:xfrm>
            <a:off x="2827284" y="0"/>
            <a:ext cx="6537427" cy="865187"/>
          </a:xfrm>
        </p:spPr>
        <p:txBody>
          <a:bodyPr/>
          <a:lstStyle/>
          <a:p>
            <a:pPr algn="ctr"/>
            <a:r>
              <a:rPr lang="en-US" dirty="0"/>
              <a:t>Assembling the Data</a:t>
            </a:r>
          </a:p>
        </p:txBody>
      </p:sp>
      <p:pic>
        <p:nvPicPr>
          <p:cNvPr id="6" name="Picture 5">
            <a:extLst>
              <a:ext uri="{FF2B5EF4-FFF2-40B4-BE49-F238E27FC236}">
                <a16:creationId xmlns:a16="http://schemas.microsoft.com/office/drawing/2014/main" id="{45BB8644-7206-418A-8742-AED47C0278BF}"/>
              </a:ext>
            </a:extLst>
          </p:cNvPr>
          <p:cNvPicPr>
            <a:picLocks noChangeAspect="1"/>
          </p:cNvPicPr>
          <p:nvPr/>
        </p:nvPicPr>
        <p:blipFill>
          <a:blip r:embed="rId2"/>
          <a:stretch>
            <a:fillRect/>
          </a:stretch>
        </p:blipFill>
        <p:spPr>
          <a:xfrm>
            <a:off x="1480490" y="952154"/>
            <a:ext cx="9231013" cy="2476846"/>
          </a:xfrm>
          <a:prstGeom prst="rect">
            <a:avLst/>
          </a:prstGeom>
          <a:ln w="12700">
            <a:solidFill>
              <a:schemeClr val="tx1"/>
            </a:solidFill>
          </a:ln>
        </p:spPr>
      </p:pic>
      <p:pic>
        <p:nvPicPr>
          <p:cNvPr id="8" name="Picture 7">
            <a:extLst>
              <a:ext uri="{FF2B5EF4-FFF2-40B4-BE49-F238E27FC236}">
                <a16:creationId xmlns:a16="http://schemas.microsoft.com/office/drawing/2014/main" id="{1335E4C6-D8A5-4DD3-ADB5-82CECE77E902}"/>
              </a:ext>
            </a:extLst>
          </p:cNvPr>
          <p:cNvPicPr>
            <a:picLocks noChangeAspect="1"/>
          </p:cNvPicPr>
          <p:nvPr/>
        </p:nvPicPr>
        <p:blipFill>
          <a:blip r:embed="rId3"/>
          <a:stretch>
            <a:fillRect/>
          </a:stretch>
        </p:blipFill>
        <p:spPr>
          <a:xfrm>
            <a:off x="2104464" y="3659188"/>
            <a:ext cx="7983064" cy="2981741"/>
          </a:xfrm>
          <a:prstGeom prst="rect">
            <a:avLst/>
          </a:prstGeom>
          <a:ln w="12700">
            <a:solidFill>
              <a:schemeClr val="tx1"/>
            </a:solidFill>
          </a:ln>
        </p:spPr>
      </p:pic>
    </p:spTree>
    <p:extLst>
      <p:ext uri="{BB962C8B-B14F-4D97-AF65-F5344CB8AC3E}">
        <p14:creationId xmlns:p14="http://schemas.microsoft.com/office/powerpoint/2010/main" val="234531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view of a city at night&#10;&#10;Description automatically generated">
            <a:extLst>
              <a:ext uri="{FF2B5EF4-FFF2-40B4-BE49-F238E27FC236}">
                <a16:creationId xmlns:a16="http://schemas.microsoft.com/office/drawing/2014/main" id="{54F71468-9D37-4E5C-BA08-682C9CA033A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6771" r="33518"/>
          <a:stretch/>
        </p:blipFill>
        <p:spPr>
          <a:xfrm>
            <a:off x="1" y="0"/>
            <a:ext cx="5157215" cy="6857999"/>
          </a:xfrm>
        </p:spPr>
      </p:pic>
      <p:sp>
        <p:nvSpPr>
          <p:cNvPr id="4" name="Title 3">
            <a:extLst>
              <a:ext uri="{FF2B5EF4-FFF2-40B4-BE49-F238E27FC236}">
                <a16:creationId xmlns:a16="http://schemas.microsoft.com/office/drawing/2014/main" id="{F27A378A-EDC9-459D-8C02-9945D35A88FD}"/>
              </a:ext>
            </a:extLst>
          </p:cNvPr>
          <p:cNvSpPr>
            <a:spLocks noGrp="1"/>
          </p:cNvSpPr>
          <p:nvPr>
            <p:ph type="title"/>
          </p:nvPr>
        </p:nvSpPr>
        <p:spPr>
          <a:xfrm>
            <a:off x="6789417" y="622949"/>
            <a:ext cx="3722369" cy="739507"/>
          </a:xfrm>
        </p:spPr>
        <p:txBody>
          <a:bodyPr/>
          <a:lstStyle/>
          <a:p>
            <a:pPr algn="ctr"/>
            <a:r>
              <a:rPr lang="en-US" sz="3600" dirty="0"/>
              <a:t>Data Sources</a:t>
            </a:r>
          </a:p>
        </p:txBody>
      </p:sp>
      <p:sp>
        <p:nvSpPr>
          <p:cNvPr id="5" name="Content Placeholder 4">
            <a:extLst>
              <a:ext uri="{FF2B5EF4-FFF2-40B4-BE49-F238E27FC236}">
                <a16:creationId xmlns:a16="http://schemas.microsoft.com/office/drawing/2014/main" id="{0CD654AB-EF86-4B1D-A592-9B7FD5F4920D}"/>
              </a:ext>
            </a:extLst>
          </p:cNvPr>
          <p:cNvSpPr>
            <a:spLocks noGrp="1"/>
          </p:cNvSpPr>
          <p:nvPr>
            <p:ph type="body" sz="half" idx="2"/>
          </p:nvPr>
        </p:nvSpPr>
        <p:spPr>
          <a:xfrm>
            <a:off x="5943276" y="1700512"/>
            <a:ext cx="5414643" cy="2045697"/>
          </a:xfrm>
        </p:spPr>
        <p:txBody>
          <a:bodyPr>
            <a:normAutofit lnSpcReduction="10000"/>
          </a:bodyPr>
          <a:lstStyle/>
          <a:p>
            <a:pPr algn="ctr">
              <a:spcAft>
                <a:spcPts val="1200"/>
              </a:spcAft>
            </a:pPr>
            <a:r>
              <a:rPr lang="en-US" sz="2400" u="sng" dirty="0"/>
              <a:t>Chicago Public Schools:</a:t>
            </a:r>
          </a:p>
          <a:p>
            <a:pPr algn="ctr">
              <a:spcBef>
                <a:spcPts val="0"/>
              </a:spcBef>
            </a:pPr>
            <a:r>
              <a:rPr lang="en-US" sz="1800" dirty="0"/>
              <a:t>1.) Teacher salary data (2018-2019)</a:t>
            </a:r>
          </a:p>
          <a:p>
            <a:pPr algn="ctr">
              <a:spcBef>
                <a:spcPts val="0"/>
              </a:spcBef>
              <a:spcAft>
                <a:spcPts val="600"/>
              </a:spcAft>
            </a:pPr>
            <a:r>
              <a:rPr lang="en-US" sz="1800" dirty="0"/>
              <a:t>2.) School Progress Report (2018-2019)</a:t>
            </a:r>
          </a:p>
          <a:p>
            <a:pPr algn="ctr">
              <a:spcBef>
                <a:spcPts val="0"/>
              </a:spcBef>
            </a:pPr>
            <a:r>
              <a:rPr lang="en-US" sz="900" dirty="0">
                <a:solidFill>
                  <a:srgbClr val="0070C0"/>
                </a:solidFill>
                <a:hlinkClick r:id="rId3">
                  <a:extLst>
                    <a:ext uri="{A12FA001-AC4F-418D-AE19-62706E023703}">
                      <ahyp:hlinkClr xmlns:ahyp="http://schemas.microsoft.com/office/drawing/2018/hyperlinkcolor" val="tx"/>
                    </a:ext>
                  </a:extLst>
                </a:hlinkClick>
              </a:rPr>
              <a:t>https://data.cityofchicago.org/Education/Chicago-Public-Schools-School-Progress-Reports-SY1/dw27-rash</a:t>
            </a:r>
            <a:endParaRPr lang="en-US" sz="900" dirty="0">
              <a:solidFill>
                <a:srgbClr val="0070C0"/>
              </a:solidFill>
            </a:endParaRPr>
          </a:p>
        </p:txBody>
      </p:sp>
      <p:sp>
        <p:nvSpPr>
          <p:cNvPr id="6" name="Content Placeholder 5">
            <a:extLst>
              <a:ext uri="{FF2B5EF4-FFF2-40B4-BE49-F238E27FC236}">
                <a16:creationId xmlns:a16="http://schemas.microsoft.com/office/drawing/2014/main" id="{E0209697-84FC-4893-9F30-5EABBF03FC53}"/>
              </a:ext>
            </a:extLst>
          </p:cNvPr>
          <p:cNvSpPr>
            <a:spLocks noGrp="1"/>
          </p:cNvSpPr>
          <p:nvPr>
            <p:ph sz="half" idx="4294967295"/>
          </p:nvPr>
        </p:nvSpPr>
        <p:spPr>
          <a:xfrm>
            <a:off x="6355074" y="4084265"/>
            <a:ext cx="4591049" cy="1716515"/>
          </a:xfrm>
        </p:spPr>
        <p:txBody>
          <a:bodyPr>
            <a:normAutofit/>
          </a:bodyPr>
          <a:lstStyle/>
          <a:p>
            <a:pPr algn="ctr">
              <a:spcAft>
                <a:spcPts val="1200"/>
              </a:spcAft>
            </a:pPr>
            <a:r>
              <a:rPr lang="en-US" sz="2400" u="sng" dirty="0"/>
              <a:t>State of Illinois:</a:t>
            </a:r>
          </a:p>
          <a:p>
            <a:pPr algn="ctr">
              <a:spcBef>
                <a:spcPts val="0"/>
              </a:spcBef>
              <a:spcAft>
                <a:spcPts val="600"/>
              </a:spcAft>
            </a:pPr>
            <a:r>
              <a:rPr lang="en-US" dirty="0"/>
              <a:t>1.) School Snapshots (2018-2019)</a:t>
            </a:r>
          </a:p>
          <a:p>
            <a:pPr algn="ctr">
              <a:spcBef>
                <a:spcPts val="0"/>
              </a:spcBef>
            </a:pPr>
            <a:r>
              <a:rPr lang="en-US" sz="800" dirty="0">
                <a:solidFill>
                  <a:srgbClr val="0070C0"/>
                </a:solidFill>
                <a:hlinkClick r:id="rId4">
                  <a:extLst>
                    <a:ext uri="{A12FA001-AC4F-418D-AE19-62706E023703}">
                      <ahyp:hlinkClr xmlns:ahyp="http://schemas.microsoft.com/office/drawing/2018/hyperlinkcolor" val="tx"/>
                    </a:ext>
                  </a:extLst>
                </a:hlinkClick>
              </a:rPr>
              <a:t>https://www.illinoisreportcard.com/School.aspx?source=teachers&amp;Schoolid=15016299025072C</a:t>
            </a:r>
            <a:endParaRPr lang="en-US" sz="800" dirty="0">
              <a:solidFill>
                <a:srgbClr val="0070C0"/>
              </a:solidFill>
            </a:endParaRPr>
          </a:p>
        </p:txBody>
      </p:sp>
      <p:sp>
        <p:nvSpPr>
          <p:cNvPr id="10" name="TextBox 9">
            <a:extLst>
              <a:ext uri="{FF2B5EF4-FFF2-40B4-BE49-F238E27FC236}">
                <a16:creationId xmlns:a16="http://schemas.microsoft.com/office/drawing/2014/main" id="{9824D487-899A-4CC7-B74E-C339A19215DB}"/>
              </a:ext>
            </a:extLst>
          </p:cNvPr>
          <p:cNvSpPr txBox="1"/>
          <p:nvPr/>
        </p:nvSpPr>
        <p:spPr>
          <a:xfrm>
            <a:off x="5721538" y="6197318"/>
            <a:ext cx="5858123" cy="276999"/>
          </a:xfrm>
          <a:prstGeom prst="rect">
            <a:avLst/>
          </a:prstGeom>
          <a:noFill/>
        </p:spPr>
        <p:txBody>
          <a:bodyPr wrap="square" rtlCol="0">
            <a:spAutoFit/>
          </a:bodyPr>
          <a:lstStyle/>
          <a:p>
            <a:r>
              <a:rPr lang="en-US" sz="1200" dirty="0">
                <a:latin typeface="Lato" panose="020F0502020204030203" pitchFamily="34" charset="0"/>
              </a:rPr>
              <a:t>*Note the CPS API is currently not working according to a source in their department</a:t>
            </a:r>
          </a:p>
        </p:txBody>
      </p:sp>
      <p:sp>
        <p:nvSpPr>
          <p:cNvPr id="11" name="Rectangle 10">
            <a:extLst>
              <a:ext uri="{FF2B5EF4-FFF2-40B4-BE49-F238E27FC236}">
                <a16:creationId xmlns:a16="http://schemas.microsoft.com/office/drawing/2014/main" id="{5F9F478A-E6B3-480E-BF10-871A8FEB06E3}"/>
              </a:ext>
            </a:extLst>
          </p:cNvPr>
          <p:cNvSpPr/>
          <p:nvPr/>
        </p:nvSpPr>
        <p:spPr>
          <a:xfrm>
            <a:off x="0" y="0"/>
            <a:ext cx="5157215" cy="6857999"/>
          </a:xfrm>
          <a:prstGeom prst="rect">
            <a:avLst/>
          </a:prstGeom>
          <a:solidFill>
            <a:schemeClr val="tx1">
              <a:lumMod val="50000"/>
              <a:lumOff val="50000"/>
              <a:alpha val="55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4047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2" name="Straight Connector 21">
            <a:extLst>
              <a:ext uri="{FF2B5EF4-FFF2-40B4-BE49-F238E27FC236}">
                <a16:creationId xmlns:a16="http://schemas.microsoft.com/office/drawing/2014/main" id="{430127AE-B29E-4FDF-99D2-A2F1E7003F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0A36CE68-CB3C-4699-9422-3073853CB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46391" y="822971"/>
            <a:ext cx="5372376" cy="509056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F356DA69-4637-40FE-A14B-5213BBB585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35541" y="584218"/>
            <a:ext cx="5693134" cy="548019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Shape 29">
            <a:extLst>
              <a:ext uri="{FF2B5EF4-FFF2-40B4-BE49-F238E27FC236}">
                <a16:creationId xmlns:a16="http://schemas.microsoft.com/office/drawing/2014/main" id="{364D709A-6610-48B7-9F98-AFA02ECBA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7313" y="895082"/>
            <a:ext cx="5029020" cy="487679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258FD27-153A-4147-8979-0C06FFDEAB5F}"/>
              </a:ext>
            </a:extLst>
          </p:cNvPr>
          <p:cNvSpPr>
            <a:spLocks noGrp="1"/>
          </p:cNvSpPr>
          <p:nvPr>
            <p:ph type="title"/>
          </p:nvPr>
        </p:nvSpPr>
        <p:spPr>
          <a:xfrm>
            <a:off x="6323937" y="1796995"/>
            <a:ext cx="4269851" cy="1132217"/>
          </a:xfrm>
        </p:spPr>
        <p:txBody>
          <a:bodyPr vert="horz" lIns="109728" tIns="109728" rIns="109728" bIns="91440" rtlCol="0" anchor="b">
            <a:normAutofit/>
          </a:bodyPr>
          <a:lstStyle/>
          <a:p>
            <a:pPr algn="ctr">
              <a:lnSpc>
                <a:spcPct val="120000"/>
              </a:lnSpc>
            </a:pPr>
            <a:r>
              <a:rPr lang="en-US" sz="2400">
                <a:latin typeface="+mj-lt"/>
              </a:rPr>
              <a:t>Where did the data take us?</a:t>
            </a:r>
          </a:p>
        </p:txBody>
      </p:sp>
      <p:pic>
        <p:nvPicPr>
          <p:cNvPr id="5" name="Picture 4">
            <a:extLst>
              <a:ext uri="{FF2B5EF4-FFF2-40B4-BE49-F238E27FC236}">
                <a16:creationId xmlns:a16="http://schemas.microsoft.com/office/drawing/2014/main" id="{CAC3B02C-E77D-4433-9D33-706245CC04E1}"/>
              </a:ext>
            </a:extLst>
          </p:cNvPr>
          <p:cNvPicPr>
            <a:picLocks noChangeAspect="1"/>
          </p:cNvPicPr>
          <p:nvPr/>
        </p:nvPicPr>
        <p:blipFill>
          <a:blip r:embed="rId2"/>
          <a:stretch>
            <a:fillRect/>
          </a:stretch>
        </p:blipFill>
        <p:spPr>
          <a:xfrm>
            <a:off x="400185" y="1796995"/>
            <a:ext cx="4969834" cy="3024278"/>
          </a:xfrm>
          <a:prstGeom prst="rect">
            <a:avLst/>
          </a:prstGeom>
          <a:ln w="12700">
            <a:solidFill>
              <a:schemeClr val="tx1"/>
            </a:solidFill>
          </a:ln>
        </p:spPr>
      </p:pic>
      <p:sp>
        <p:nvSpPr>
          <p:cNvPr id="4" name="Text Placeholder 3">
            <a:extLst>
              <a:ext uri="{FF2B5EF4-FFF2-40B4-BE49-F238E27FC236}">
                <a16:creationId xmlns:a16="http://schemas.microsoft.com/office/drawing/2014/main" id="{3FE3454C-ECCA-4CE5-A632-4F9323409064}"/>
              </a:ext>
            </a:extLst>
          </p:cNvPr>
          <p:cNvSpPr>
            <a:spLocks noGrp="1"/>
          </p:cNvSpPr>
          <p:nvPr>
            <p:ph type="body" sz="half" idx="2"/>
          </p:nvPr>
        </p:nvSpPr>
        <p:spPr>
          <a:xfrm>
            <a:off x="6323937" y="3088465"/>
            <a:ext cx="4269851" cy="1897003"/>
          </a:xfrm>
        </p:spPr>
        <p:txBody>
          <a:bodyPr vert="horz" lIns="109728" tIns="109728" rIns="109728" bIns="91440" rtlCol="0">
            <a:normAutofit/>
          </a:bodyPr>
          <a:lstStyle/>
          <a:p>
            <a:pPr algn="ctr">
              <a:lnSpc>
                <a:spcPct val="130000"/>
              </a:lnSpc>
              <a:spcBef>
                <a:spcPts val="930"/>
              </a:spcBef>
            </a:pPr>
            <a:r>
              <a:rPr lang="en-US" sz="1200">
                <a:latin typeface="+mn-lt"/>
              </a:rPr>
              <a:t>As it turns out, charter schools’ teacher salary data is not publicly available.  With further research; however, we discovered teacher retention rates are available on all schools.  We then manually entered this data into our dataset.</a:t>
            </a:r>
          </a:p>
        </p:txBody>
      </p:sp>
    </p:spTree>
    <p:extLst>
      <p:ext uri="{BB962C8B-B14F-4D97-AF65-F5344CB8AC3E}">
        <p14:creationId xmlns:p14="http://schemas.microsoft.com/office/powerpoint/2010/main" val="694679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7" name="Freeform: Shape 36">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9" name="Freeform: Shape 38">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1" name="Freeform: Shape 40">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3" name="Freeform: Shape 42">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5" name="Freeform: Shape 44">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7" name="Freeform: Shape 46">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9" name="Freeform: Shape 48">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53" name="Rectangle 52">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 name="Picture 5">
            <a:extLst>
              <a:ext uri="{FF2B5EF4-FFF2-40B4-BE49-F238E27FC236}">
                <a16:creationId xmlns:a16="http://schemas.microsoft.com/office/drawing/2014/main" id="{071BFB86-FE3E-4ED7-8B59-CCDBD8937357}"/>
              </a:ext>
            </a:extLst>
          </p:cNvPr>
          <p:cNvPicPr>
            <a:picLocks noChangeAspect="1"/>
          </p:cNvPicPr>
          <p:nvPr/>
        </p:nvPicPr>
        <p:blipFill rotWithShape="1">
          <a:blip r:embed="rId2"/>
          <a:srcRect l="31667"/>
          <a:stretch/>
        </p:blipFill>
        <p:spPr>
          <a:xfrm>
            <a:off x="6283256" y="10"/>
            <a:ext cx="5908744"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55" name="Freeform: Shape 54">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57" name="Freeform: Shape 56">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9" name="Freeform: Shape 58">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Title 2">
            <a:extLst>
              <a:ext uri="{FF2B5EF4-FFF2-40B4-BE49-F238E27FC236}">
                <a16:creationId xmlns:a16="http://schemas.microsoft.com/office/drawing/2014/main" id="{00782711-63AC-41BF-88BA-5776561FE95E}"/>
              </a:ext>
            </a:extLst>
          </p:cNvPr>
          <p:cNvSpPr>
            <a:spLocks noGrp="1"/>
          </p:cNvSpPr>
          <p:nvPr>
            <p:ph type="title"/>
          </p:nvPr>
        </p:nvSpPr>
        <p:spPr>
          <a:xfrm>
            <a:off x="178475" y="373244"/>
            <a:ext cx="7026721" cy="924984"/>
          </a:xfrm>
        </p:spPr>
        <p:txBody>
          <a:bodyPr vert="horz" lIns="109728" tIns="109728" rIns="109728" bIns="91440" rtlCol="0" anchor="b">
            <a:normAutofit fontScale="90000"/>
          </a:bodyPr>
          <a:lstStyle/>
          <a:p>
            <a:pPr>
              <a:lnSpc>
                <a:spcPct val="120000"/>
              </a:lnSpc>
            </a:pPr>
            <a:r>
              <a:rPr lang="en-US" sz="4800" dirty="0">
                <a:solidFill>
                  <a:schemeClr val="tx1">
                    <a:lumMod val="85000"/>
                    <a:lumOff val="15000"/>
                  </a:schemeClr>
                </a:solidFill>
              </a:rPr>
              <a:t>Final Questions:</a:t>
            </a:r>
          </a:p>
        </p:txBody>
      </p:sp>
      <p:sp>
        <p:nvSpPr>
          <p:cNvPr id="5" name="TextBox 4">
            <a:extLst>
              <a:ext uri="{FF2B5EF4-FFF2-40B4-BE49-F238E27FC236}">
                <a16:creationId xmlns:a16="http://schemas.microsoft.com/office/drawing/2014/main" id="{7F9E2362-79F3-41F8-81FF-55B4358EF63A}"/>
              </a:ext>
            </a:extLst>
          </p:cNvPr>
          <p:cNvSpPr txBox="1"/>
          <p:nvPr/>
        </p:nvSpPr>
        <p:spPr>
          <a:xfrm>
            <a:off x="205269" y="1423759"/>
            <a:ext cx="6195554" cy="3093154"/>
          </a:xfrm>
          <a:prstGeom prst="rect">
            <a:avLst/>
          </a:prstGeom>
          <a:noFill/>
        </p:spPr>
        <p:txBody>
          <a:bodyPr wrap="square" rtlCol="0">
            <a:spAutoFit/>
          </a:bodyPr>
          <a:lstStyle/>
          <a:p>
            <a:pPr marL="342900" indent="-342900">
              <a:spcAft>
                <a:spcPts val="300"/>
              </a:spcAft>
              <a:buFont typeface="+mj-lt"/>
              <a:buAutoNum type="arabicPeriod"/>
            </a:pPr>
            <a:r>
              <a:rPr lang="en-US" dirty="0">
                <a:latin typeface="Arial" panose="020B0604020202020204" pitchFamily="34" charset="0"/>
              </a:rPr>
              <a:t>Are salaries similar between neighborhood schools and selective/</a:t>
            </a:r>
            <a:r>
              <a:rPr lang="en-US" dirty="0">
                <a:latin typeface="Lato" panose="020F0502020204030203" pitchFamily="34" charset="0"/>
              </a:rPr>
              <a:t>magnet</a:t>
            </a:r>
            <a:r>
              <a:rPr lang="en-US" dirty="0">
                <a:latin typeface="Arial" panose="020B0604020202020204" pitchFamily="34" charset="0"/>
              </a:rPr>
              <a:t> schools?</a:t>
            </a:r>
            <a:endParaRPr lang="en-US" b="0" i="0" dirty="0">
              <a:effectLst/>
              <a:latin typeface="Arial" panose="020B0604020202020204" pitchFamily="34" charset="0"/>
            </a:endParaRPr>
          </a:p>
          <a:p>
            <a:pPr marL="342900" indent="-342900">
              <a:spcAft>
                <a:spcPts val="300"/>
              </a:spcAft>
              <a:buFont typeface="+mj-lt"/>
              <a:buAutoNum type="arabicPeriod"/>
            </a:pPr>
            <a:r>
              <a:rPr lang="en-US" b="0" i="0" dirty="0">
                <a:effectLst/>
                <a:latin typeface="Arial" panose="020B0604020202020204" pitchFamily="34" charset="0"/>
              </a:rPr>
              <a:t>Does teacher salary/retention have an impact on student performance?</a:t>
            </a:r>
          </a:p>
          <a:p>
            <a:pPr marL="342900" indent="-342900">
              <a:spcAft>
                <a:spcPts val="300"/>
              </a:spcAft>
              <a:buFont typeface="+mj-lt"/>
              <a:buAutoNum type="arabicPeriod"/>
            </a:pPr>
            <a:r>
              <a:rPr lang="en-US" b="0" i="0" dirty="0">
                <a:effectLst/>
                <a:latin typeface="Arial" panose="020B0604020202020204" pitchFamily="34" charset="0"/>
              </a:rPr>
              <a:t>Is performance different at charter schools vs public schools in Chicago?</a:t>
            </a:r>
          </a:p>
          <a:p>
            <a:pPr marL="800100" lvl="1" indent="-342900">
              <a:spcAft>
                <a:spcPts val="300"/>
              </a:spcAft>
              <a:buFont typeface="+mj-lt"/>
              <a:buAutoNum type="alphaLcParenR"/>
            </a:pPr>
            <a:r>
              <a:rPr lang="en-US" b="0" i="0" dirty="0">
                <a:effectLst/>
                <a:latin typeface="Arial" panose="020B0604020202020204" pitchFamily="34" charset="0"/>
              </a:rPr>
              <a:t>PSAT attainment 9-11</a:t>
            </a:r>
          </a:p>
          <a:p>
            <a:pPr marL="800100" lvl="1" indent="-342900">
              <a:spcAft>
                <a:spcPts val="300"/>
              </a:spcAft>
              <a:buFont typeface="+mj-lt"/>
              <a:buAutoNum type="alphaLcParenR"/>
            </a:pPr>
            <a:r>
              <a:rPr lang="en-US" b="0" i="0" dirty="0">
                <a:effectLst/>
                <a:latin typeface="Arial" panose="020B0604020202020204" pitchFamily="34" charset="0"/>
              </a:rPr>
              <a:t>Growth PSAT 9-11</a:t>
            </a:r>
          </a:p>
          <a:p>
            <a:pPr marL="800100" lvl="1" indent="-342900">
              <a:spcAft>
                <a:spcPts val="300"/>
              </a:spcAft>
              <a:buFont typeface="+mj-lt"/>
              <a:buAutoNum type="alphaLcParenR"/>
            </a:pPr>
            <a:r>
              <a:rPr lang="en-US" b="0" i="0" dirty="0">
                <a:effectLst/>
                <a:latin typeface="Arial" panose="020B0604020202020204" pitchFamily="34" charset="0"/>
              </a:rPr>
              <a:t>Graduation 4/5 </a:t>
            </a:r>
            <a:r>
              <a:rPr lang="en-US" b="0" i="0" dirty="0" err="1">
                <a:effectLst/>
                <a:latin typeface="Arial" panose="020B0604020202020204" pitchFamily="34" charset="0"/>
              </a:rPr>
              <a:t>Yr</a:t>
            </a:r>
            <a:r>
              <a:rPr lang="en-US" b="0" i="0" dirty="0">
                <a:effectLst/>
                <a:latin typeface="Arial" panose="020B0604020202020204" pitchFamily="34" charset="0"/>
              </a:rPr>
              <a:t> Percentages</a:t>
            </a:r>
          </a:p>
          <a:p>
            <a:pPr marL="800100" lvl="1" indent="-342900">
              <a:spcAft>
                <a:spcPts val="300"/>
              </a:spcAft>
              <a:buFont typeface="+mj-lt"/>
              <a:buAutoNum type="alphaLcParenR"/>
            </a:pPr>
            <a:r>
              <a:rPr lang="en-US" dirty="0">
                <a:latin typeface="Arial" panose="020B0604020202020204" pitchFamily="34" charset="0"/>
              </a:rPr>
              <a:t>College enrollment</a:t>
            </a:r>
            <a:endParaRPr lang="en-US" b="0" i="0" dirty="0">
              <a:effectLst/>
              <a:latin typeface="Arial" panose="020B0604020202020204" pitchFamily="34" charset="0"/>
            </a:endParaRPr>
          </a:p>
        </p:txBody>
      </p:sp>
      <p:sp>
        <p:nvSpPr>
          <p:cNvPr id="7" name="TextBox 6">
            <a:extLst>
              <a:ext uri="{FF2B5EF4-FFF2-40B4-BE49-F238E27FC236}">
                <a16:creationId xmlns:a16="http://schemas.microsoft.com/office/drawing/2014/main" id="{9568F6CB-61A0-4DD2-9FB4-80F87922EDBA}"/>
              </a:ext>
            </a:extLst>
          </p:cNvPr>
          <p:cNvSpPr txBox="1"/>
          <p:nvPr/>
        </p:nvSpPr>
        <p:spPr>
          <a:xfrm>
            <a:off x="178475" y="4642445"/>
            <a:ext cx="5180925" cy="1754326"/>
          </a:xfrm>
          <a:prstGeom prst="rect">
            <a:avLst/>
          </a:prstGeom>
          <a:noFill/>
        </p:spPr>
        <p:txBody>
          <a:bodyPr wrap="square" rtlCol="0">
            <a:spAutoFit/>
          </a:bodyPr>
          <a:lstStyle/>
          <a:p>
            <a:r>
              <a:rPr lang="en-US" dirty="0">
                <a:latin typeface="Lato" panose="020F0502020204030203" pitchFamily="34" charset="0"/>
              </a:rPr>
              <a:t>Questions which we decided not to work on:</a:t>
            </a:r>
          </a:p>
          <a:p>
            <a:pPr marL="800100" lvl="1" indent="-342900">
              <a:buFont typeface="+mj-lt"/>
              <a:buAutoNum type="alphaLcParenR"/>
            </a:pPr>
            <a:r>
              <a:rPr lang="en-US" b="0" i="0" strike="sngStrike" dirty="0">
                <a:effectLst/>
                <a:latin typeface="Lato" panose="020F0502020204030203" pitchFamily="34" charset="0"/>
              </a:rPr>
              <a:t>Are elementary schools ranked lower than high schools in the same neighborhood?</a:t>
            </a:r>
          </a:p>
          <a:p>
            <a:pPr marL="800100" lvl="1" indent="-342900">
              <a:buFont typeface="+mj-lt"/>
              <a:buAutoNum type="alphaLcParenR"/>
            </a:pPr>
            <a:r>
              <a:rPr lang="en-US" b="0" i="0" strike="sngStrike" dirty="0">
                <a:effectLst/>
                <a:latin typeface="Lato" panose="020F0502020204030203" pitchFamily="34" charset="0"/>
              </a:rPr>
              <a:t>Are the rates of special education schools different across the different types of schools?</a:t>
            </a:r>
          </a:p>
        </p:txBody>
      </p:sp>
    </p:spTree>
    <p:extLst>
      <p:ext uri="{BB962C8B-B14F-4D97-AF65-F5344CB8AC3E}">
        <p14:creationId xmlns:p14="http://schemas.microsoft.com/office/powerpoint/2010/main" val="3924417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Shape 21">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Freeform: Shape 27">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Shape 31">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4" name="Freeform: Shape 33">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6" name="Freeform: Shape 35">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38" name="Rectangle 37">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0" name="Freeform: Shape 39">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0158" y="1068946"/>
            <a:ext cx="4960104" cy="47355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41">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Freeform: Shape 43">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583" y="1197735"/>
            <a:ext cx="4641209" cy="447461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E8429885-51CA-4417-872B-80C7BE6973D2}"/>
              </a:ext>
            </a:extLst>
          </p:cNvPr>
          <p:cNvSpPr>
            <a:spLocks noGrp="1"/>
          </p:cNvSpPr>
          <p:nvPr>
            <p:ph type="title"/>
          </p:nvPr>
        </p:nvSpPr>
        <p:spPr>
          <a:xfrm>
            <a:off x="1339136" y="2467186"/>
            <a:ext cx="4215520" cy="2362673"/>
          </a:xfrm>
        </p:spPr>
        <p:txBody>
          <a:bodyPr vert="horz" lIns="109728" tIns="109728" rIns="109728" bIns="91440" rtlCol="0" anchor="b">
            <a:normAutofit fontScale="90000"/>
          </a:bodyPr>
          <a:lstStyle/>
          <a:p>
            <a:pPr algn="ctr">
              <a:lnSpc>
                <a:spcPct val="110000"/>
              </a:lnSpc>
            </a:pPr>
            <a:r>
              <a:rPr lang="en-US" sz="2800" i="0" dirty="0">
                <a:effectLst/>
              </a:rPr>
              <a:t>Does teacher retention correlate to student performance?</a:t>
            </a:r>
            <a:br>
              <a:rPr lang="en-US" sz="2800" i="0" dirty="0">
                <a:effectLst/>
              </a:rPr>
            </a:br>
            <a:br>
              <a:rPr lang="en-US" sz="2800" i="0" dirty="0">
                <a:effectLst/>
              </a:rPr>
            </a:br>
            <a:r>
              <a:rPr lang="en-US" sz="2800" i="0" dirty="0">
                <a:effectLst/>
              </a:rPr>
              <a:t>A: Yes, the correlation is .717 </a:t>
            </a:r>
            <a:endParaRPr lang="en-US" sz="2800" dirty="0"/>
          </a:p>
        </p:txBody>
      </p:sp>
      <p:pic>
        <p:nvPicPr>
          <p:cNvPr id="33" name="Content Placeholder 32" descr="Chart, scatter chart&#10;&#10;Description automatically generated">
            <a:extLst>
              <a:ext uri="{FF2B5EF4-FFF2-40B4-BE49-F238E27FC236}">
                <a16:creationId xmlns:a16="http://schemas.microsoft.com/office/drawing/2014/main" id="{40DE2D54-B1FB-4819-9ED5-C19B07DC48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27241" y="1555049"/>
            <a:ext cx="5476875" cy="3651250"/>
          </a:xfrm>
          <a:ln>
            <a:solidFill>
              <a:schemeClr val="tx1"/>
            </a:solidFill>
          </a:ln>
        </p:spPr>
      </p:pic>
    </p:spTree>
    <p:extLst>
      <p:ext uri="{BB962C8B-B14F-4D97-AF65-F5344CB8AC3E}">
        <p14:creationId xmlns:p14="http://schemas.microsoft.com/office/powerpoint/2010/main" val="3329670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Shape 21">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8" name="Freeform: Shape 27">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Freeform: Shape 31">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4" name="Freeform: Shape 33">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6" name="Freeform: Shape 35">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38" name="Rectangle 37">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0" name="Freeform: Shape 39">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0158" y="1068946"/>
            <a:ext cx="4960104" cy="47355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Freeform: Shape 41">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4" name="Freeform: Shape 43">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583" y="1197735"/>
            <a:ext cx="4641209" cy="447461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itle 4">
            <a:extLst>
              <a:ext uri="{FF2B5EF4-FFF2-40B4-BE49-F238E27FC236}">
                <a16:creationId xmlns:a16="http://schemas.microsoft.com/office/drawing/2014/main" id="{E8429885-51CA-4417-872B-80C7BE6973D2}"/>
              </a:ext>
            </a:extLst>
          </p:cNvPr>
          <p:cNvSpPr>
            <a:spLocks noGrp="1"/>
          </p:cNvSpPr>
          <p:nvPr>
            <p:ph type="title"/>
          </p:nvPr>
        </p:nvSpPr>
        <p:spPr>
          <a:xfrm>
            <a:off x="1292996" y="2467186"/>
            <a:ext cx="4215520" cy="2362673"/>
          </a:xfrm>
        </p:spPr>
        <p:txBody>
          <a:bodyPr vert="horz" lIns="109728" tIns="109728" rIns="109728" bIns="91440" rtlCol="0" anchor="b">
            <a:normAutofit fontScale="90000"/>
          </a:bodyPr>
          <a:lstStyle/>
          <a:p>
            <a:pPr algn="ctr">
              <a:lnSpc>
                <a:spcPct val="110000"/>
              </a:lnSpc>
            </a:pPr>
            <a:r>
              <a:rPr lang="en-US" sz="2800" i="0" dirty="0">
                <a:effectLst/>
              </a:rPr>
              <a:t>Q: Does teacher salary have an impact on student performance?</a:t>
            </a:r>
            <a:br>
              <a:rPr lang="en-US" sz="2800" i="0" dirty="0">
                <a:effectLst/>
              </a:rPr>
            </a:br>
            <a:br>
              <a:rPr lang="en-US" sz="2800" i="0" dirty="0">
                <a:effectLst/>
              </a:rPr>
            </a:br>
            <a:r>
              <a:rPr lang="en-US" sz="2800" i="0" dirty="0">
                <a:effectLst/>
              </a:rPr>
              <a:t>A: No, correlation is .255</a:t>
            </a:r>
            <a:endParaRPr lang="en-US" sz="2800" dirty="0">
              <a:latin typeface="+mj-lt"/>
            </a:endParaRPr>
          </a:p>
        </p:txBody>
      </p:sp>
      <p:pic>
        <p:nvPicPr>
          <p:cNvPr id="41" name="Content Placeholder 2" descr="Chart, scatter chart&#10;&#10;Description automatically generated">
            <a:extLst>
              <a:ext uri="{FF2B5EF4-FFF2-40B4-BE49-F238E27FC236}">
                <a16:creationId xmlns:a16="http://schemas.microsoft.com/office/drawing/2014/main" id="{419ECDAE-59F7-4205-94BF-6ADF1E59CB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05562" y="1603375"/>
            <a:ext cx="5476875" cy="3651250"/>
          </a:xfrm>
          <a:ln>
            <a:solidFill>
              <a:schemeClr val="tx1"/>
            </a:solidFill>
          </a:ln>
        </p:spPr>
      </p:pic>
    </p:spTree>
    <p:extLst>
      <p:ext uri="{BB962C8B-B14F-4D97-AF65-F5344CB8AC3E}">
        <p14:creationId xmlns:p14="http://schemas.microsoft.com/office/powerpoint/2010/main" val="3036574579"/>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69</TotalTime>
  <Words>472</Words>
  <Application>Microsoft Office PowerPoint</Application>
  <PresentationFormat>Widescreen</PresentationFormat>
  <Paragraphs>41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Meiryo</vt:lpstr>
      <vt:lpstr>Arial</vt:lpstr>
      <vt:lpstr>Corbel</vt:lpstr>
      <vt:lpstr>Lato</vt:lpstr>
      <vt:lpstr>Montserrat</vt:lpstr>
      <vt:lpstr>SketchLinesVTI</vt:lpstr>
      <vt:lpstr>LennWaJoeC: Chicago Public Schools Achievement Study</vt:lpstr>
      <vt:lpstr>Early stages:</vt:lpstr>
      <vt:lpstr>Data Sources</vt:lpstr>
      <vt:lpstr>Assembling the Data</vt:lpstr>
      <vt:lpstr>Data Sources</vt:lpstr>
      <vt:lpstr>Where did the data take us?</vt:lpstr>
      <vt:lpstr>Final Questions:</vt:lpstr>
      <vt:lpstr>Does teacher retention correlate to student performance?  A: Yes, the correlation is .717 </vt:lpstr>
      <vt:lpstr>Q: Does teacher salary have an impact on student performance?  A: No, correlation is .255</vt:lpstr>
      <vt:lpstr>Is performance different at charter schools vs public schools in Chicago?</vt:lpstr>
      <vt:lpstr>Conclusion:</vt:lpstr>
      <vt:lpstr>Conclusion (cont’d):</vt:lpstr>
      <vt:lpstr>LennWaJoeC: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LennWaJoeC: Chicago Public Schools Achievement Study</dc:title>
  <dc:creator>Charles Ro</dc:creator>
  <cp:lastModifiedBy>Charles Ro</cp:lastModifiedBy>
  <cp:revision>6</cp:revision>
  <dcterms:created xsi:type="dcterms:W3CDTF">2020-10-17T19:42:30Z</dcterms:created>
  <dcterms:modified xsi:type="dcterms:W3CDTF">2020-10-17T20:51:56Z</dcterms:modified>
</cp:coreProperties>
</file>

<file path=docProps/thumbnail.jpeg>
</file>